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7" r:id="rId2"/>
    <p:sldId id="258" r:id="rId3"/>
    <p:sldId id="259" r:id="rId4"/>
    <p:sldId id="263" r:id="rId5"/>
    <p:sldId id="261" r:id="rId6"/>
    <p:sldId id="262" r:id="rId7"/>
    <p:sldId id="264" r:id="rId8"/>
    <p:sldId id="266" r:id="rId9"/>
    <p:sldId id="272" r:id="rId10"/>
    <p:sldId id="284" r:id="rId11"/>
    <p:sldId id="267" r:id="rId12"/>
    <p:sldId id="269" r:id="rId13"/>
    <p:sldId id="268" r:id="rId14"/>
    <p:sldId id="270" r:id="rId15"/>
    <p:sldId id="271" r:id="rId16"/>
    <p:sldId id="273" r:id="rId17"/>
    <p:sldId id="276" r:id="rId18"/>
    <p:sldId id="277" r:id="rId19"/>
    <p:sldId id="283" r:id="rId2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 autoAdjust="0"/>
  </p:normalViewPr>
  <p:slideViewPr>
    <p:cSldViewPr snapToGrid="0">
      <p:cViewPr varScale="1">
        <p:scale>
          <a:sx n="116" d="100"/>
          <a:sy n="116" d="100"/>
        </p:scale>
        <p:origin x="390" y="13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866D89-A92C-4BA3-A7C7-9186DEB5A86E}" type="datetimeFigureOut">
              <a:rPr lang="pt-BR" smtClean="0"/>
              <a:pPr/>
              <a:t>21/09/2020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7BA409-AFF0-460F-A4CB-6613E9A895E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2187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A06EA-6E54-4CBD-99AE-CCB99D9F78AE}" type="datetimeFigureOut">
              <a:rPr lang="pt-BR" smtClean="0"/>
              <a:pPr/>
              <a:t>21/09/2020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3DA9F-D3D3-4CCB-9BBD-238E021BEE4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4296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A06EA-6E54-4CBD-99AE-CCB99D9F78AE}" type="datetimeFigureOut">
              <a:rPr lang="pt-BR" smtClean="0"/>
              <a:pPr/>
              <a:t>21/09/2020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3DA9F-D3D3-4CCB-9BBD-238E021BEE4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5109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A06EA-6E54-4CBD-99AE-CCB99D9F78AE}" type="datetimeFigureOut">
              <a:rPr lang="pt-BR" smtClean="0"/>
              <a:pPr/>
              <a:t>21/09/2020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3DA9F-D3D3-4CCB-9BBD-238E021BEE4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59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A06EA-6E54-4CBD-99AE-CCB99D9F78AE}" type="datetimeFigureOut">
              <a:rPr lang="pt-BR" smtClean="0"/>
              <a:pPr/>
              <a:t>21/09/2020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3DA9F-D3D3-4CCB-9BBD-238E021BEE4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7286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A06EA-6E54-4CBD-99AE-CCB99D9F78AE}" type="datetimeFigureOut">
              <a:rPr lang="pt-BR" smtClean="0"/>
              <a:pPr/>
              <a:t>21/09/2020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3DA9F-D3D3-4CCB-9BBD-238E021BEE4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6642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A06EA-6E54-4CBD-99AE-CCB99D9F78AE}" type="datetimeFigureOut">
              <a:rPr lang="pt-BR" smtClean="0"/>
              <a:pPr/>
              <a:t>21/09/2020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3DA9F-D3D3-4CCB-9BBD-238E021BEE4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7857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A06EA-6E54-4CBD-99AE-CCB99D9F78AE}" type="datetimeFigureOut">
              <a:rPr lang="pt-BR" smtClean="0"/>
              <a:pPr/>
              <a:t>21/09/2020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3DA9F-D3D3-4CCB-9BBD-238E021BEE4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8457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A06EA-6E54-4CBD-99AE-CCB99D9F78AE}" type="datetimeFigureOut">
              <a:rPr lang="pt-BR" smtClean="0"/>
              <a:pPr/>
              <a:t>21/09/2020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3DA9F-D3D3-4CCB-9BBD-238E021BEE4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7757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A06EA-6E54-4CBD-99AE-CCB99D9F78AE}" type="datetimeFigureOut">
              <a:rPr lang="pt-BR" smtClean="0"/>
              <a:pPr/>
              <a:t>21/09/2020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3DA9F-D3D3-4CCB-9BBD-238E021BEE4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7964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A06EA-6E54-4CBD-99AE-CCB99D9F78AE}" type="datetimeFigureOut">
              <a:rPr lang="pt-BR" smtClean="0"/>
              <a:pPr/>
              <a:t>21/09/2020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3DA9F-D3D3-4CCB-9BBD-238E021BEE4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0822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A06EA-6E54-4CBD-99AE-CCB99D9F78AE}" type="datetimeFigureOut">
              <a:rPr lang="pt-BR" smtClean="0"/>
              <a:pPr/>
              <a:t>21/09/2020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3DA9F-D3D3-4CCB-9BBD-238E021BEE4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4662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A06EA-6E54-4CBD-99AE-CCB99D9F78AE}" type="datetimeFigureOut">
              <a:rPr lang="pt-BR" smtClean="0"/>
              <a:pPr/>
              <a:t>21/09/2020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3DA9F-D3D3-4CCB-9BBD-238E021BEE4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7601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lausannef@yahoo.f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http://www.jornaldaparaiba.com.br/polemicapb/site/wp-content/uploads/2013/02/foto12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4406" y="5961575"/>
            <a:ext cx="2238375" cy="47752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aixaDeTexto 2"/>
          <p:cNvSpPr txBox="1"/>
          <p:nvPr/>
        </p:nvSpPr>
        <p:spPr>
          <a:xfrm>
            <a:off x="1055077" y="1252025"/>
            <a:ext cx="10156874" cy="1127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5000" dirty="0" smtClean="0">
                <a:solidFill>
                  <a:srgbClr val="002060"/>
                </a:solidFill>
              </a:rPr>
              <a:t>Corpo Docente - UAEF</a:t>
            </a:r>
            <a:endParaRPr lang="pt-BR" sz="5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985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403654" y="395417"/>
            <a:ext cx="8740346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b="1" dirty="0" err="1" smtClean="0">
                <a:solidFill>
                  <a:srgbClr val="002060"/>
                </a:solidFill>
              </a:rPr>
              <a:t>Johnatan</a:t>
            </a:r>
            <a:r>
              <a:rPr lang="pt-BR" sz="2000" b="1" dirty="0" smtClean="0">
                <a:solidFill>
                  <a:srgbClr val="002060"/>
                </a:solidFill>
              </a:rPr>
              <a:t> Rafael Brito</a:t>
            </a:r>
          </a:p>
          <a:p>
            <a:pPr algn="just"/>
            <a:endParaRPr lang="pt-BR" sz="2000" b="1" dirty="0">
              <a:solidFill>
                <a:srgbClr val="00206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rgbClr val="002060"/>
                </a:solidFill>
              </a:rPr>
              <a:t>Graduação:</a:t>
            </a:r>
            <a:r>
              <a:rPr lang="pt-BR" dirty="0">
                <a:solidFill>
                  <a:srgbClr val="002060"/>
                </a:solidFill>
              </a:rPr>
              <a:t> Universidade Federal </a:t>
            </a:r>
            <a:r>
              <a:rPr lang="pt-BR" dirty="0" smtClean="0">
                <a:solidFill>
                  <a:srgbClr val="002060"/>
                </a:solidFill>
              </a:rPr>
              <a:t>do Rio Grande do Norte (Economia)</a:t>
            </a:r>
            <a:endParaRPr lang="pt-BR" dirty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rgbClr val="002060"/>
                </a:solidFill>
              </a:rPr>
              <a:t>Mestrado:</a:t>
            </a:r>
            <a:r>
              <a:rPr lang="pt-BR" dirty="0">
                <a:solidFill>
                  <a:srgbClr val="002060"/>
                </a:solidFill>
              </a:rPr>
              <a:t> Universidade Federal do Rio Grande do Norte </a:t>
            </a:r>
            <a:r>
              <a:rPr lang="pt-BR" dirty="0" smtClean="0">
                <a:solidFill>
                  <a:srgbClr val="002060"/>
                </a:solidFill>
              </a:rPr>
              <a:t>(</a:t>
            </a:r>
            <a:r>
              <a:rPr lang="pt-BR" dirty="0">
                <a:solidFill>
                  <a:srgbClr val="002060"/>
                </a:solidFill>
              </a:rPr>
              <a:t>Economia)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rgbClr val="002060"/>
                </a:solidFill>
              </a:rPr>
              <a:t>Doutorado:</a:t>
            </a:r>
            <a:r>
              <a:rPr lang="pt-BR" dirty="0">
                <a:solidFill>
                  <a:srgbClr val="002060"/>
                </a:solidFill>
              </a:rPr>
              <a:t> Universidade Federal do Rio Grande do Norte </a:t>
            </a:r>
            <a:r>
              <a:rPr lang="pt-BR" dirty="0" smtClean="0">
                <a:solidFill>
                  <a:srgbClr val="002060"/>
                </a:solidFill>
              </a:rPr>
              <a:t>(Administração) </a:t>
            </a:r>
            <a:endParaRPr lang="pt-BR" dirty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rgbClr val="002060"/>
                </a:solidFill>
              </a:rPr>
              <a:t>Áreas de pesquisa</a:t>
            </a:r>
            <a:r>
              <a:rPr lang="pt-BR" b="1" dirty="0" smtClean="0">
                <a:solidFill>
                  <a:srgbClr val="002060"/>
                </a:solidFill>
              </a:rPr>
              <a:t>: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dirty="0"/>
              <a:t>P</a:t>
            </a:r>
            <a:r>
              <a:rPr lang="pt-BR" dirty="0" smtClean="0"/>
              <a:t>lanejamento estratégico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dirty="0"/>
              <a:t>G</a:t>
            </a:r>
            <a:r>
              <a:rPr lang="pt-BR" dirty="0" smtClean="0"/>
              <a:t>estão social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dirty="0"/>
              <a:t>D</a:t>
            </a:r>
            <a:r>
              <a:rPr lang="pt-BR" dirty="0" smtClean="0"/>
              <a:t>esenvolvimento regional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dirty="0"/>
              <a:t>V</a:t>
            </a:r>
            <a:r>
              <a:rPr lang="pt-BR" dirty="0" smtClean="0"/>
              <a:t>iabilidade </a:t>
            </a:r>
            <a:r>
              <a:rPr lang="pt-BR" dirty="0"/>
              <a:t>socioeconômica/financeira </a:t>
            </a:r>
            <a:endParaRPr lang="pt-BR" dirty="0" smtClean="0"/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dirty="0" smtClean="0"/>
              <a:t>Elaboração </a:t>
            </a:r>
            <a:r>
              <a:rPr lang="pt-BR" dirty="0"/>
              <a:t>de projetos.</a:t>
            </a:r>
            <a:endParaRPr lang="pt-BR" dirty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b="1" dirty="0" smtClean="0">
                <a:solidFill>
                  <a:srgbClr val="002060"/>
                </a:solidFill>
              </a:rPr>
              <a:t>Contato</a:t>
            </a:r>
            <a:r>
              <a:rPr lang="pt-BR" b="1" dirty="0">
                <a:solidFill>
                  <a:srgbClr val="002060"/>
                </a:solidFill>
              </a:rPr>
              <a:t>: </a:t>
            </a:r>
            <a:r>
              <a:rPr lang="pt-BR" b="1" dirty="0" smtClean="0">
                <a:solidFill>
                  <a:srgbClr val="002060"/>
                </a:solidFill>
              </a:rPr>
              <a:t>brito.johnatan@gmail.com</a:t>
            </a:r>
            <a:endParaRPr lang="pt-BR" b="1" dirty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b="1" dirty="0" smtClean="0">
                <a:solidFill>
                  <a:srgbClr val="002060"/>
                </a:solidFill>
              </a:rPr>
              <a:t>Lattes: </a:t>
            </a:r>
            <a:r>
              <a:rPr lang="pt-BR" dirty="0"/>
              <a:t>http://</a:t>
            </a:r>
            <a:r>
              <a:rPr lang="pt-BR" dirty="0" smtClean="0"/>
              <a:t>lattes.cnpq.br/1296551721959532</a:t>
            </a:r>
            <a:endParaRPr lang="pt-B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96250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590844" y="548639"/>
            <a:ext cx="11043138" cy="40780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b="1" dirty="0" smtClean="0">
                <a:solidFill>
                  <a:srgbClr val="002060"/>
                </a:solidFill>
              </a:rPr>
              <a:t>José Lourenço Cândido</a:t>
            </a:r>
          </a:p>
          <a:p>
            <a:pPr marL="342900" indent="-342900" algn="just">
              <a:buFont typeface="+mj-lt"/>
              <a:buAutoNum type="arabicPeriod"/>
            </a:pPr>
            <a:endParaRPr lang="pt-BR" sz="2200" b="1" dirty="0" smtClean="0">
              <a:solidFill>
                <a:srgbClr val="00206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002060"/>
                </a:solidFill>
              </a:rPr>
              <a:t>Graduação:</a:t>
            </a:r>
            <a:r>
              <a:rPr lang="pt-BR" sz="2000" dirty="0" smtClean="0">
                <a:solidFill>
                  <a:srgbClr val="002060"/>
                </a:solidFill>
              </a:rPr>
              <a:t> Universidade Federal da Paraíba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002060"/>
                </a:solidFill>
              </a:rPr>
              <a:t>Mestrado:</a:t>
            </a:r>
            <a:r>
              <a:rPr lang="pt-BR" sz="2000" dirty="0" smtClean="0">
                <a:solidFill>
                  <a:srgbClr val="002060"/>
                </a:solidFill>
              </a:rPr>
              <a:t> Universidade Federal da Paraíba (Economia)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002060"/>
                </a:solidFill>
              </a:rPr>
              <a:t>Áreas de pesquisa: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Economia do Trabalho (emprego e renda no semiárido)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Microeconomia (valorização de recursos naturais</a:t>
            </a:r>
            <a:r>
              <a:rPr lang="pt-BR" dirty="0" smtClean="0">
                <a:solidFill>
                  <a:srgbClr val="002060"/>
                </a:solidFill>
              </a:rPr>
              <a:t>)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b="1" dirty="0" smtClean="0">
                <a:solidFill>
                  <a:srgbClr val="002060"/>
                </a:solidFill>
              </a:rPr>
              <a:t>Contato: josecandido@ces.uc.pt</a:t>
            </a:r>
            <a:endParaRPr lang="pt-BR" b="1" dirty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rgbClr val="002060"/>
                </a:solidFill>
              </a:rPr>
              <a:t>Lattes</a:t>
            </a:r>
            <a:r>
              <a:rPr lang="pt-BR" b="1" dirty="0" smtClean="0">
                <a:solidFill>
                  <a:srgbClr val="002060"/>
                </a:solidFill>
              </a:rPr>
              <a:t>: </a:t>
            </a:r>
            <a:r>
              <a:rPr lang="pt-BR" dirty="0"/>
              <a:t>http://lattes.cnpq.br/3528980096107901</a:t>
            </a:r>
            <a:endParaRPr lang="pt-BR" dirty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pt-BR" dirty="0" smtClean="0">
              <a:solidFill>
                <a:srgbClr val="002060"/>
              </a:solidFill>
            </a:endParaRPr>
          </a:p>
        </p:txBody>
      </p:sp>
      <p:pic>
        <p:nvPicPr>
          <p:cNvPr id="4" name="Imagem 3" descr="http://www.jornaldaparaiba.com.br/polemicapb/site/wp-content/uploads/2013/02/foto12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1526" y="5849034"/>
            <a:ext cx="2238375" cy="4775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64299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76763" y="148471"/>
            <a:ext cx="11043138" cy="58323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b="1" dirty="0" smtClean="0">
                <a:solidFill>
                  <a:srgbClr val="002060"/>
                </a:solidFill>
              </a:rPr>
              <a:t>Karla Vanessa Batista da Silva Leite</a:t>
            </a:r>
          </a:p>
          <a:p>
            <a:pPr marL="342900" indent="-342900" algn="just">
              <a:buFont typeface="+mj-lt"/>
              <a:buAutoNum type="arabicPeriod"/>
            </a:pPr>
            <a:endParaRPr lang="pt-BR" sz="2200" b="1" dirty="0" smtClean="0">
              <a:solidFill>
                <a:srgbClr val="00206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002060"/>
                </a:solidFill>
              </a:rPr>
              <a:t>Graduação:</a:t>
            </a:r>
            <a:r>
              <a:rPr lang="pt-BR" sz="2000" dirty="0" smtClean="0">
                <a:solidFill>
                  <a:srgbClr val="002060"/>
                </a:solidFill>
              </a:rPr>
              <a:t> Universidade Federal de Campina Grande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002060"/>
                </a:solidFill>
              </a:rPr>
              <a:t>Mestrado:</a:t>
            </a:r>
            <a:r>
              <a:rPr lang="pt-BR" sz="2000" dirty="0" smtClean="0">
                <a:solidFill>
                  <a:srgbClr val="002060"/>
                </a:solidFill>
              </a:rPr>
              <a:t> Universidade Federal da Paraíba (Economia do Trabalho)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002060"/>
                </a:solidFill>
              </a:rPr>
              <a:t>Doutorado:</a:t>
            </a:r>
            <a:r>
              <a:rPr lang="pt-BR" sz="2000" dirty="0" smtClean="0">
                <a:solidFill>
                  <a:srgbClr val="002060"/>
                </a:solidFill>
              </a:rPr>
              <a:t> Universidade Federal do Rio de Janeiro (Macroeconomia e Economia </a:t>
            </a:r>
          </a:p>
          <a:p>
            <a:pPr algn="just">
              <a:lnSpc>
                <a:spcPct val="150000"/>
              </a:lnSpc>
            </a:pPr>
            <a:r>
              <a:rPr lang="pt-BR" sz="2000" dirty="0">
                <a:solidFill>
                  <a:srgbClr val="002060"/>
                </a:solidFill>
              </a:rPr>
              <a:t> </a:t>
            </a:r>
            <a:r>
              <a:rPr lang="pt-BR" sz="2000" dirty="0" smtClean="0">
                <a:solidFill>
                  <a:srgbClr val="002060"/>
                </a:solidFill>
              </a:rPr>
              <a:t>    Monetária – em andamento) </a:t>
            </a:r>
            <a:endParaRPr lang="pt-BR" sz="2000" b="1" dirty="0" smtClean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002060"/>
                </a:solidFill>
              </a:rPr>
              <a:t>Áreas de pesquisa: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Macroeconomia (teoria e análise de conjuntura)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Economia Monetária/Política Monetária/Inflação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Economia Brasileira (teoria e análise de conjuntura)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Sistema Financeiro/Abertura </a:t>
            </a:r>
            <a:r>
              <a:rPr lang="pt-BR" dirty="0" smtClean="0">
                <a:solidFill>
                  <a:srgbClr val="002060"/>
                </a:solidFill>
              </a:rPr>
              <a:t>Econômica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rgbClr val="002060"/>
                </a:solidFill>
              </a:rPr>
              <a:t>Contato: </a:t>
            </a:r>
            <a:r>
              <a:rPr lang="pt-BR" b="1" dirty="0" smtClean="0">
                <a:solidFill>
                  <a:srgbClr val="002060"/>
                </a:solidFill>
              </a:rPr>
              <a:t>kvanessaleite@gmail.com</a:t>
            </a:r>
            <a:endParaRPr lang="pt-BR" b="1" dirty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rgbClr val="002060"/>
                </a:solidFill>
              </a:rPr>
              <a:t>Lattes</a:t>
            </a:r>
            <a:r>
              <a:rPr lang="pt-BR" b="1" dirty="0" smtClean="0">
                <a:solidFill>
                  <a:srgbClr val="002060"/>
                </a:solidFill>
              </a:rPr>
              <a:t>: </a:t>
            </a:r>
            <a:r>
              <a:rPr lang="pt-BR" dirty="0"/>
              <a:t>http://lattes.cnpq.br/9909705336145290</a:t>
            </a:r>
            <a:endParaRPr lang="pt-BR" dirty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pt-BR" dirty="0" smtClean="0">
              <a:solidFill>
                <a:srgbClr val="002060"/>
              </a:solidFill>
            </a:endParaRPr>
          </a:p>
        </p:txBody>
      </p:sp>
      <p:pic>
        <p:nvPicPr>
          <p:cNvPr id="3" name="Imagem 2" descr="http://www.jornaldaparaiba.com.br/polemicapb/site/wp-content/uploads/2013/02/foto12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1526" y="5849034"/>
            <a:ext cx="2238375" cy="4775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14807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576776" y="548639"/>
            <a:ext cx="11043138" cy="615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b="1" dirty="0" err="1" smtClean="0">
                <a:solidFill>
                  <a:srgbClr val="002060"/>
                </a:solidFill>
              </a:rPr>
              <a:t>Leiliam</a:t>
            </a:r>
            <a:r>
              <a:rPr lang="pt-BR" sz="2200" b="1" dirty="0" smtClean="0">
                <a:solidFill>
                  <a:srgbClr val="002060"/>
                </a:solidFill>
              </a:rPr>
              <a:t> Cruz Dantas</a:t>
            </a:r>
          </a:p>
          <a:p>
            <a:pPr marL="342900" indent="-342900" algn="just">
              <a:buFont typeface="+mj-lt"/>
              <a:buAutoNum type="arabicPeriod"/>
            </a:pPr>
            <a:endParaRPr lang="pt-BR" sz="2200" b="1" dirty="0" smtClean="0">
              <a:solidFill>
                <a:srgbClr val="00206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002060"/>
                </a:solidFill>
              </a:rPr>
              <a:t>Graduação:</a:t>
            </a:r>
            <a:r>
              <a:rPr lang="pt-BR" sz="2000" dirty="0" smtClean="0">
                <a:solidFill>
                  <a:srgbClr val="002060"/>
                </a:solidFill>
              </a:rPr>
              <a:t> Universidade Federal da Paraíba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002060"/>
                </a:solidFill>
              </a:rPr>
              <a:t>Mestrado:</a:t>
            </a:r>
            <a:r>
              <a:rPr lang="pt-BR" sz="2000" dirty="0" smtClean="0">
                <a:solidFill>
                  <a:srgbClr val="002060"/>
                </a:solidFill>
              </a:rPr>
              <a:t> Universidade Federal da Paraíba (Economia Rural)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002060"/>
                </a:solidFill>
              </a:rPr>
              <a:t>Doutorado:</a:t>
            </a:r>
            <a:r>
              <a:rPr lang="pt-BR" sz="2000" dirty="0" smtClean="0">
                <a:solidFill>
                  <a:srgbClr val="002060"/>
                </a:solidFill>
              </a:rPr>
              <a:t> Universidade Federal do Rio de Janeiro  (Engenharia de Produção)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002060"/>
                </a:solidFill>
              </a:rPr>
              <a:t>Áreas de pesquisa: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Desenvolvimento Local/Territorial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Economia Solidária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Inovação em Micro e Pequenas Empresas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Metodologias Participativas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Microempreendimentos Artesanais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rgbClr val="002060"/>
                </a:solidFill>
              </a:rPr>
              <a:t>Contato: </a:t>
            </a:r>
            <a:r>
              <a:rPr lang="pt-BR" sz="2400" b="1" dirty="0" smtClean="0">
                <a:solidFill>
                  <a:srgbClr val="002060"/>
                </a:solidFill>
              </a:rPr>
              <a:t>leiliamcruz@gmail.com</a:t>
            </a:r>
            <a:endParaRPr lang="pt-BR" sz="2400" b="1" dirty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rgbClr val="002060"/>
                </a:solidFill>
              </a:rPr>
              <a:t>Lattes</a:t>
            </a:r>
            <a:r>
              <a:rPr lang="pt-BR" sz="2400" b="1" dirty="0" smtClean="0">
                <a:solidFill>
                  <a:srgbClr val="002060"/>
                </a:solidFill>
              </a:rPr>
              <a:t>: </a:t>
            </a:r>
            <a:r>
              <a:rPr lang="pt-BR" sz="2400" dirty="0"/>
              <a:t>http://lattes.cnpq.br/7700357025685937</a:t>
            </a:r>
            <a:endParaRPr lang="pt-BR" sz="2400" dirty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pt-BR" sz="2200" b="1" dirty="0">
              <a:solidFill>
                <a:srgbClr val="002060"/>
              </a:solidFill>
            </a:endParaRPr>
          </a:p>
        </p:txBody>
      </p:sp>
      <p:pic>
        <p:nvPicPr>
          <p:cNvPr id="4" name="Imagem 3" descr="http://www.jornaldaparaiba.com.br/polemicapb/site/wp-content/uploads/2013/02/foto12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1526" y="5849034"/>
            <a:ext cx="2238375" cy="4775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31223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76776" y="548639"/>
            <a:ext cx="11043138" cy="54630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b="1" dirty="0" smtClean="0">
                <a:solidFill>
                  <a:srgbClr val="002060"/>
                </a:solidFill>
              </a:rPr>
              <a:t>Luiz Gonzaga de Souza</a:t>
            </a:r>
          </a:p>
          <a:p>
            <a:pPr marL="342900" indent="-342900" algn="just">
              <a:buFont typeface="+mj-lt"/>
              <a:buAutoNum type="arabicPeriod"/>
            </a:pPr>
            <a:endParaRPr lang="pt-BR" sz="2200" b="1" dirty="0" smtClean="0">
              <a:solidFill>
                <a:srgbClr val="00206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002060"/>
                </a:solidFill>
              </a:rPr>
              <a:t>Graduação:</a:t>
            </a:r>
            <a:r>
              <a:rPr lang="pt-BR" sz="2000" dirty="0" smtClean="0">
                <a:solidFill>
                  <a:srgbClr val="002060"/>
                </a:solidFill>
              </a:rPr>
              <a:t> Universidade Federal da Paraíba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002060"/>
                </a:solidFill>
              </a:rPr>
              <a:t>Mestrado:</a:t>
            </a:r>
            <a:r>
              <a:rPr lang="pt-BR" sz="2000" dirty="0" smtClean="0">
                <a:solidFill>
                  <a:srgbClr val="002060"/>
                </a:solidFill>
              </a:rPr>
              <a:t> Universidade Federal da Paraíba (Economia Rural)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002060"/>
                </a:solidFill>
              </a:rPr>
              <a:t>Doutorado:</a:t>
            </a:r>
            <a:r>
              <a:rPr lang="pt-BR" sz="2000" dirty="0" smtClean="0">
                <a:solidFill>
                  <a:srgbClr val="002060"/>
                </a:solidFill>
              </a:rPr>
              <a:t> Universidade Federal de Campina Grande (Recursos Naturais)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002060"/>
                </a:solidFill>
              </a:rPr>
              <a:t>Áreas de pesquisa: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Agricultura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Avaliações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Microeconomia</a:t>
            </a:r>
            <a:endParaRPr lang="pt-BR" dirty="0" smtClean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rgbClr val="002060"/>
                </a:solidFill>
              </a:rPr>
              <a:t>Contato: </a:t>
            </a:r>
            <a:r>
              <a:rPr lang="pt-BR" b="1" dirty="0" smtClean="0">
                <a:solidFill>
                  <a:srgbClr val="002060"/>
                </a:solidFill>
              </a:rPr>
              <a:t>lg-sousa@hotmail.com</a:t>
            </a:r>
            <a:endParaRPr lang="pt-BR" b="1" dirty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rgbClr val="002060"/>
                </a:solidFill>
              </a:rPr>
              <a:t>Lattes</a:t>
            </a:r>
            <a:r>
              <a:rPr lang="pt-BR" b="1" dirty="0" smtClean="0">
                <a:solidFill>
                  <a:srgbClr val="002060"/>
                </a:solidFill>
              </a:rPr>
              <a:t>: </a:t>
            </a:r>
            <a:r>
              <a:rPr lang="pt-BR" dirty="0"/>
              <a:t>http://lattes.cnpq.br/9626827393564286</a:t>
            </a:r>
            <a:endParaRPr lang="pt-BR" dirty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pt-BR" dirty="0" smtClean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pt-BR" sz="2200" b="1" dirty="0">
              <a:solidFill>
                <a:srgbClr val="002060"/>
              </a:solidFill>
            </a:endParaRPr>
          </a:p>
        </p:txBody>
      </p:sp>
      <p:pic>
        <p:nvPicPr>
          <p:cNvPr id="3" name="Imagem 2" descr="http://www.jornaldaparaiba.com.br/polemicapb/site/wp-content/uploads/2013/02/foto12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1526" y="5849034"/>
            <a:ext cx="2238375" cy="4775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81272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76776" y="548639"/>
            <a:ext cx="11043138" cy="53707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b="1" dirty="0" smtClean="0">
                <a:solidFill>
                  <a:srgbClr val="002060"/>
                </a:solidFill>
              </a:rPr>
              <a:t> Márcia Lima Pereira</a:t>
            </a:r>
          </a:p>
          <a:p>
            <a:pPr marL="342900" indent="-342900" algn="just">
              <a:buFont typeface="+mj-lt"/>
              <a:buAutoNum type="arabicPeriod"/>
            </a:pPr>
            <a:endParaRPr lang="pt-BR" sz="2200" b="1" dirty="0" smtClean="0">
              <a:solidFill>
                <a:srgbClr val="00206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002060"/>
                </a:solidFill>
              </a:rPr>
              <a:t>Graduação:</a:t>
            </a:r>
            <a:r>
              <a:rPr lang="pt-BR" sz="2000" dirty="0" smtClean="0">
                <a:solidFill>
                  <a:srgbClr val="002060"/>
                </a:solidFill>
              </a:rPr>
              <a:t> Universidade Federal de Campina Grande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002060"/>
                </a:solidFill>
              </a:rPr>
              <a:t>Mestrado:</a:t>
            </a:r>
            <a:r>
              <a:rPr lang="pt-BR" sz="2000" dirty="0" smtClean="0">
                <a:solidFill>
                  <a:srgbClr val="002060"/>
                </a:solidFill>
              </a:rPr>
              <a:t> Universidade Federal da Paraíba (Economia do Trabalho)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dirty="0" smtClean="0">
                <a:solidFill>
                  <a:srgbClr val="002060"/>
                </a:solidFill>
              </a:rPr>
              <a:t>Doutorado: Em Andamento ( Universidade Federal do Pará – Economia)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002060"/>
                </a:solidFill>
              </a:rPr>
              <a:t>Áreas de pesquisa: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Economia do Trabalho/Mercado de Trabalho/Precarização nas Relações de Trabalho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Economia Brasileira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Macroeconomia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rgbClr val="002060"/>
                </a:solidFill>
              </a:rPr>
              <a:t>Arranjos Produtivos </a:t>
            </a:r>
            <a:r>
              <a:rPr lang="pt-BR" dirty="0" smtClean="0">
                <a:solidFill>
                  <a:srgbClr val="002060"/>
                </a:solidFill>
              </a:rPr>
              <a:t>Locais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b="1" dirty="0" smtClean="0">
                <a:solidFill>
                  <a:srgbClr val="002060"/>
                </a:solidFill>
              </a:rPr>
              <a:t>Contato</a:t>
            </a:r>
            <a:r>
              <a:rPr lang="pt-BR" b="1" dirty="0">
                <a:solidFill>
                  <a:srgbClr val="002060"/>
                </a:solidFill>
              </a:rPr>
              <a:t>: </a:t>
            </a:r>
            <a:r>
              <a:rPr lang="pt-BR" b="1" dirty="0" smtClean="0">
                <a:solidFill>
                  <a:srgbClr val="002060"/>
                </a:solidFill>
              </a:rPr>
              <a:t>marcialpbr@yahoo.com.br</a:t>
            </a:r>
            <a:endParaRPr lang="pt-BR" b="1" dirty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rgbClr val="002060"/>
                </a:solidFill>
              </a:rPr>
              <a:t>Lattes</a:t>
            </a:r>
            <a:r>
              <a:rPr lang="pt-BR" b="1" dirty="0" smtClean="0">
                <a:solidFill>
                  <a:srgbClr val="002060"/>
                </a:solidFill>
              </a:rPr>
              <a:t>: </a:t>
            </a:r>
            <a:r>
              <a:rPr lang="pt-BR" dirty="0"/>
              <a:t>ttp://lattes.cnpq.br/1215602799380898</a:t>
            </a:r>
            <a:endParaRPr lang="pt-BR" dirty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pt-BR" dirty="0" smtClean="0">
              <a:solidFill>
                <a:srgbClr val="002060"/>
              </a:solidFill>
            </a:endParaRPr>
          </a:p>
        </p:txBody>
      </p:sp>
      <p:pic>
        <p:nvPicPr>
          <p:cNvPr id="3" name="Imagem 2" descr="http://www.jornaldaparaiba.com.br/polemicapb/site/wp-content/uploads/2013/02/foto12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1526" y="5849034"/>
            <a:ext cx="2238375" cy="4775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15614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76776" y="548639"/>
            <a:ext cx="11043138" cy="53707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b="1" dirty="0" smtClean="0">
                <a:solidFill>
                  <a:srgbClr val="002060"/>
                </a:solidFill>
              </a:rPr>
              <a:t>Marta Lúcia de Souza</a:t>
            </a:r>
          </a:p>
          <a:p>
            <a:pPr marL="342900" indent="-342900" algn="just">
              <a:buFont typeface="+mj-lt"/>
              <a:buAutoNum type="arabicPeriod"/>
            </a:pPr>
            <a:endParaRPr lang="pt-BR" sz="2200" b="1" dirty="0" smtClean="0">
              <a:solidFill>
                <a:srgbClr val="00206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002060"/>
                </a:solidFill>
              </a:rPr>
              <a:t>Graduação:</a:t>
            </a:r>
            <a:r>
              <a:rPr lang="pt-BR" sz="2000" dirty="0" smtClean="0">
                <a:solidFill>
                  <a:srgbClr val="002060"/>
                </a:solidFill>
              </a:rPr>
              <a:t> Universidade Federal da Paraíba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002060"/>
                </a:solidFill>
              </a:rPr>
              <a:t>Mestrado:</a:t>
            </a:r>
            <a:r>
              <a:rPr lang="pt-BR" sz="2000" dirty="0" smtClean="0">
                <a:solidFill>
                  <a:srgbClr val="002060"/>
                </a:solidFill>
              </a:rPr>
              <a:t> Universidade Federal da Paraíba (Economia Rural)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002060"/>
                </a:solidFill>
              </a:rPr>
              <a:t>Doutorado:</a:t>
            </a:r>
            <a:r>
              <a:rPr lang="pt-BR" sz="2000" dirty="0" smtClean="0">
                <a:solidFill>
                  <a:srgbClr val="002060"/>
                </a:solidFill>
              </a:rPr>
              <a:t> Universidade Federal de Campina Grande (Recursos Naturais)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002060"/>
                </a:solidFill>
              </a:rPr>
              <a:t>Áreas de pesquisa: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Economia e Meio Ambiente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Economia da Energia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Economia do Trabalho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Economia Brasileira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rgbClr val="002060"/>
                </a:solidFill>
              </a:rPr>
              <a:t>Contato: </a:t>
            </a:r>
            <a:r>
              <a:rPr lang="pt-BR" b="1" dirty="0" smtClean="0">
                <a:solidFill>
                  <a:srgbClr val="002060"/>
                </a:solidFill>
              </a:rPr>
              <a:t>martalucia.2007@yahoo.com.br</a:t>
            </a:r>
            <a:endParaRPr lang="pt-BR" b="1" dirty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rgbClr val="002060"/>
                </a:solidFill>
              </a:rPr>
              <a:t>Lattes</a:t>
            </a:r>
            <a:r>
              <a:rPr lang="pt-BR" b="1" dirty="0" smtClean="0">
                <a:solidFill>
                  <a:srgbClr val="002060"/>
                </a:solidFill>
              </a:rPr>
              <a:t>: </a:t>
            </a:r>
            <a:r>
              <a:rPr lang="pt-BR" dirty="0"/>
              <a:t>http://lattes.cnpq.br/6631179760156428</a:t>
            </a:r>
            <a:endParaRPr lang="pt-BR" dirty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pt-BR" dirty="0" smtClean="0">
              <a:solidFill>
                <a:srgbClr val="002060"/>
              </a:solidFill>
            </a:endParaRPr>
          </a:p>
        </p:txBody>
      </p:sp>
      <p:pic>
        <p:nvPicPr>
          <p:cNvPr id="3" name="Imagem 2" descr="http://www.jornaldaparaiba.com.br/polemicapb/site/wp-content/uploads/2013/02/foto12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1526" y="5849034"/>
            <a:ext cx="2238375" cy="4775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06663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76776" y="548639"/>
            <a:ext cx="11043138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b="1" dirty="0" smtClean="0">
                <a:solidFill>
                  <a:srgbClr val="002060"/>
                </a:solidFill>
              </a:rPr>
              <a:t>Ricardo Schmidt Filho</a:t>
            </a:r>
          </a:p>
          <a:p>
            <a:pPr marL="342900" indent="-342900" algn="just">
              <a:buFont typeface="+mj-lt"/>
              <a:buAutoNum type="arabicPeriod"/>
            </a:pPr>
            <a:endParaRPr lang="pt-BR" sz="2200" b="1" dirty="0" smtClean="0">
              <a:solidFill>
                <a:srgbClr val="00206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002060"/>
                </a:solidFill>
              </a:rPr>
              <a:t>Graduação:</a:t>
            </a:r>
            <a:r>
              <a:rPr lang="pt-BR" sz="2000" dirty="0" smtClean="0">
                <a:solidFill>
                  <a:srgbClr val="002060"/>
                </a:solidFill>
              </a:rPr>
              <a:t> Universidade Federal da Paraíba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002060"/>
                </a:solidFill>
              </a:rPr>
              <a:t>Mestrado:</a:t>
            </a:r>
            <a:r>
              <a:rPr lang="pt-BR" sz="2000" dirty="0" smtClean="0">
                <a:solidFill>
                  <a:srgbClr val="002060"/>
                </a:solidFill>
              </a:rPr>
              <a:t> Universidade Federal da Paraíba (Economia do Trabalho)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002060"/>
                </a:solidFill>
              </a:rPr>
              <a:t>Doutorado:</a:t>
            </a:r>
            <a:r>
              <a:rPr lang="pt-BR" sz="2000" dirty="0" smtClean="0">
                <a:solidFill>
                  <a:srgbClr val="002060"/>
                </a:solidFill>
              </a:rPr>
              <a:t> Universidade Federal do Paraná (Desenvolvimento Econômico)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002060"/>
                </a:solidFill>
              </a:rPr>
              <a:t>Áreas de pesquisa: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Economia </a:t>
            </a:r>
            <a:r>
              <a:rPr lang="pt-BR" dirty="0">
                <a:solidFill>
                  <a:srgbClr val="002060"/>
                </a:solidFill>
              </a:rPr>
              <a:t>Internacional (Padrão de especialização </a:t>
            </a:r>
            <a:r>
              <a:rPr lang="pt-BR" dirty="0" smtClean="0">
                <a:solidFill>
                  <a:srgbClr val="002060"/>
                </a:solidFill>
              </a:rPr>
              <a:t>comercial)</a:t>
            </a:r>
            <a:endParaRPr lang="pt-BR" dirty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Desenvolvimento Econômico.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História do Pensamento Econômico.</a:t>
            </a:r>
            <a:endParaRPr lang="pt-BR" dirty="0" smtClean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rgbClr val="002060"/>
                </a:solidFill>
              </a:rPr>
              <a:t>Contato: r</a:t>
            </a:r>
            <a:r>
              <a:rPr lang="pt-BR" b="1" dirty="0" smtClean="0">
                <a:solidFill>
                  <a:srgbClr val="002060"/>
                </a:solidFill>
              </a:rPr>
              <a:t>icardo.filho@ufcg.edu.br</a:t>
            </a:r>
            <a:endParaRPr lang="pt-BR" b="1" dirty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rgbClr val="002060"/>
                </a:solidFill>
              </a:rPr>
              <a:t>Lattes</a:t>
            </a:r>
            <a:r>
              <a:rPr lang="pt-BR" b="1" dirty="0" smtClean="0">
                <a:solidFill>
                  <a:srgbClr val="002060"/>
                </a:solidFill>
              </a:rPr>
              <a:t>: </a:t>
            </a:r>
            <a:r>
              <a:rPr lang="pt-BR" dirty="0"/>
              <a:t>http://lattes.cnpq.br/9759229406417805</a:t>
            </a:r>
            <a:endParaRPr lang="pt-BR" dirty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pt-BR" dirty="0" smtClean="0">
              <a:solidFill>
                <a:srgbClr val="002060"/>
              </a:solidFill>
            </a:endParaRPr>
          </a:p>
        </p:txBody>
      </p:sp>
      <p:pic>
        <p:nvPicPr>
          <p:cNvPr id="3" name="Imagem 2" descr="http://www.jornaldaparaiba.com.br/polemicapb/site/wp-content/uploads/2013/02/foto12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1526" y="5849034"/>
            <a:ext cx="2238375" cy="4775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63720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76776" y="548639"/>
            <a:ext cx="11043138" cy="615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b="1" dirty="0" smtClean="0">
                <a:solidFill>
                  <a:srgbClr val="002060"/>
                </a:solidFill>
              </a:rPr>
              <a:t> </a:t>
            </a:r>
            <a:r>
              <a:rPr lang="pt-BR" sz="2200" b="1" dirty="0" err="1" smtClean="0">
                <a:solidFill>
                  <a:srgbClr val="002060"/>
                </a:solidFill>
              </a:rPr>
              <a:t>Sinedei</a:t>
            </a:r>
            <a:r>
              <a:rPr lang="pt-BR" sz="2200" b="1" dirty="0" smtClean="0">
                <a:solidFill>
                  <a:srgbClr val="002060"/>
                </a:solidFill>
              </a:rPr>
              <a:t> de Moura </a:t>
            </a:r>
          </a:p>
          <a:p>
            <a:pPr marL="342900" indent="-342900" algn="just">
              <a:buFont typeface="+mj-lt"/>
              <a:buAutoNum type="arabicPeriod"/>
            </a:pPr>
            <a:endParaRPr lang="pt-BR" sz="2200" b="1" dirty="0" smtClean="0">
              <a:solidFill>
                <a:srgbClr val="00206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002060"/>
                </a:solidFill>
              </a:rPr>
              <a:t>Graduação:</a:t>
            </a:r>
            <a:r>
              <a:rPr lang="pt-BR" sz="2000" dirty="0" smtClean="0">
                <a:solidFill>
                  <a:srgbClr val="002060"/>
                </a:solidFill>
              </a:rPr>
              <a:t> Universidade Federal da Paraíba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002060"/>
                </a:solidFill>
              </a:rPr>
              <a:t>Mestrado:</a:t>
            </a:r>
            <a:r>
              <a:rPr lang="pt-BR" sz="2000" dirty="0" smtClean="0">
                <a:solidFill>
                  <a:srgbClr val="002060"/>
                </a:solidFill>
              </a:rPr>
              <a:t> Universidade Federal da Paraíba (Economia)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002060"/>
                </a:solidFill>
              </a:rPr>
              <a:t>Doutorado:</a:t>
            </a:r>
            <a:r>
              <a:rPr lang="pt-BR" sz="2000" dirty="0" smtClean="0">
                <a:solidFill>
                  <a:srgbClr val="002060"/>
                </a:solidFill>
              </a:rPr>
              <a:t> Universidade Estadual de Campinas (Economia Aplicada)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002060"/>
                </a:solidFill>
              </a:rPr>
              <a:t>Áreas de pesquisa: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Desenvolvimento da Amazônia e Rondônia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Economia Regional e Urbana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Desenvolvimento, Espaço e Meio Ambiente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Desenvolvimento Sócio Econômico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Economia do Setor Público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rgbClr val="002060"/>
                </a:solidFill>
              </a:rPr>
              <a:t>Contato: </a:t>
            </a:r>
            <a:r>
              <a:rPr lang="pt-BR" sz="2400" b="1" dirty="0" smtClean="0">
                <a:solidFill>
                  <a:srgbClr val="002060"/>
                </a:solidFill>
              </a:rPr>
              <a:t>sinedei@gmail.com</a:t>
            </a:r>
            <a:endParaRPr lang="pt-BR" sz="2400" b="1" dirty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rgbClr val="002060"/>
                </a:solidFill>
              </a:rPr>
              <a:t>Lattes</a:t>
            </a:r>
            <a:r>
              <a:rPr lang="pt-BR" sz="2400" b="1" dirty="0" smtClean="0">
                <a:solidFill>
                  <a:srgbClr val="002060"/>
                </a:solidFill>
              </a:rPr>
              <a:t>: </a:t>
            </a:r>
            <a:r>
              <a:rPr lang="pt-BR" sz="2400" dirty="0"/>
              <a:t>http://lattes.cnpq.br/8546316427782010</a:t>
            </a:r>
            <a:endParaRPr lang="pt-BR" sz="2400" dirty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pt-BR" sz="2200" b="1" dirty="0">
              <a:solidFill>
                <a:srgbClr val="002060"/>
              </a:solidFill>
            </a:endParaRPr>
          </a:p>
        </p:txBody>
      </p:sp>
      <p:pic>
        <p:nvPicPr>
          <p:cNvPr id="3" name="Imagem 2" descr="http://www.jornaldaparaiba.com.br/polemicapb/site/wp-content/uploads/2013/02/foto12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1526" y="5849034"/>
            <a:ext cx="2238375" cy="4775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04807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70455" y="-156598"/>
            <a:ext cx="7830355" cy="57400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t-BR" sz="1600" b="1" dirty="0" smtClean="0">
              <a:solidFill>
                <a:srgbClr val="002060"/>
              </a:solidFill>
            </a:endParaRPr>
          </a:p>
          <a:p>
            <a:pPr algn="just"/>
            <a:endParaRPr lang="pt-BR" sz="2400" b="1" dirty="0">
              <a:solidFill>
                <a:srgbClr val="002060"/>
              </a:solidFill>
            </a:endParaRPr>
          </a:p>
          <a:p>
            <a:pPr algn="just"/>
            <a:r>
              <a:rPr lang="pt-BR" sz="2400" b="1" dirty="0" smtClean="0">
                <a:solidFill>
                  <a:srgbClr val="002060"/>
                </a:solidFill>
              </a:rPr>
              <a:t>Soraia Santos da Silva</a:t>
            </a:r>
            <a:endParaRPr lang="pt-BR" sz="2400" b="1" dirty="0">
              <a:solidFill>
                <a:srgbClr val="002060"/>
              </a:solidFill>
            </a:endParaRPr>
          </a:p>
          <a:p>
            <a:pPr marL="342900" indent="-342900" algn="just">
              <a:buFont typeface="+mj-lt"/>
              <a:buAutoNum type="arabicPeriod"/>
            </a:pPr>
            <a:endParaRPr lang="pt-BR" b="1" dirty="0">
              <a:solidFill>
                <a:srgbClr val="00206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rgbClr val="002060"/>
                </a:solidFill>
              </a:rPr>
              <a:t>Graduação:</a:t>
            </a:r>
            <a:r>
              <a:rPr lang="pt-BR" dirty="0">
                <a:solidFill>
                  <a:srgbClr val="002060"/>
                </a:solidFill>
              </a:rPr>
              <a:t> </a:t>
            </a:r>
            <a:r>
              <a:rPr lang="pt-BR" dirty="0">
                <a:solidFill>
                  <a:schemeClr val="accent1">
                    <a:lumMod val="50000"/>
                  </a:schemeClr>
                </a:solidFill>
              </a:rPr>
              <a:t>Economia pela Universidade Federal de Pernambuco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b="1" dirty="0" smtClean="0">
                <a:solidFill>
                  <a:srgbClr val="002060"/>
                </a:solidFill>
              </a:rPr>
              <a:t>Mestrado: </a:t>
            </a:r>
            <a:r>
              <a:rPr lang="pt-BR" dirty="0">
                <a:solidFill>
                  <a:schemeClr val="accent1">
                    <a:lumMod val="50000"/>
                  </a:schemeClr>
                </a:solidFill>
              </a:rPr>
              <a:t>Economia pela Universidade Federal do Rio Grande do Sul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rgbClr val="002060"/>
                </a:solidFill>
              </a:rPr>
              <a:t>Doutorado:</a:t>
            </a:r>
            <a:r>
              <a:rPr lang="pt-BR" dirty="0">
                <a:solidFill>
                  <a:srgbClr val="002060"/>
                </a:solidFill>
              </a:rPr>
              <a:t> </a:t>
            </a:r>
            <a:r>
              <a:rPr lang="pt-BR" dirty="0">
                <a:solidFill>
                  <a:schemeClr val="accent1">
                    <a:lumMod val="50000"/>
                  </a:schemeClr>
                </a:solidFill>
              </a:rPr>
              <a:t>Economia pela Universidade Federal do Rio Grande do Sul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rgbClr val="002060"/>
                </a:solidFill>
              </a:rPr>
              <a:t>Áreas de pesquisa</a:t>
            </a:r>
            <a:r>
              <a:rPr lang="pt-BR" b="1" dirty="0" smtClean="0">
                <a:solidFill>
                  <a:srgbClr val="002060"/>
                </a:solidFill>
              </a:rPr>
              <a:t>: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chemeClr val="accent1">
                    <a:lumMod val="50000"/>
                  </a:schemeClr>
                </a:solidFill>
              </a:rPr>
              <a:t>Relações </a:t>
            </a:r>
            <a:r>
              <a:rPr lang="pt-BR" dirty="0">
                <a:solidFill>
                  <a:schemeClr val="accent1">
                    <a:lumMod val="50000"/>
                  </a:schemeClr>
                </a:solidFill>
              </a:rPr>
              <a:t>do Comércio; </a:t>
            </a:r>
            <a:endParaRPr lang="pt-BR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chemeClr val="accent1">
                    <a:lumMod val="50000"/>
                  </a:schemeClr>
                </a:solidFill>
              </a:rPr>
              <a:t>Política </a:t>
            </a:r>
            <a:r>
              <a:rPr lang="pt-BR" dirty="0">
                <a:solidFill>
                  <a:schemeClr val="accent1">
                    <a:lumMod val="50000"/>
                  </a:schemeClr>
                </a:solidFill>
              </a:rPr>
              <a:t>Comercial; Integração Econômica; </a:t>
            </a:r>
            <a:endParaRPr lang="pt-BR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chemeClr val="accent1">
                    <a:lumMod val="50000"/>
                  </a:schemeClr>
                </a:solidFill>
              </a:rPr>
              <a:t>Finanças Internacionais;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chemeClr val="accent1">
                    <a:lumMod val="50000"/>
                  </a:schemeClr>
                </a:solidFill>
              </a:rPr>
              <a:t>Métodos </a:t>
            </a:r>
            <a:r>
              <a:rPr lang="pt-BR" dirty="0">
                <a:solidFill>
                  <a:schemeClr val="accent1">
                    <a:lumMod val="50000"/>
                  </a:schemeClr>
                </a:solidFill>
              </a:rPr>
              <a:t>Quantitativos em Economia</a:t>
            </a:r>
            <a:endParaRPr lang="pt-BR" b="1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600" b="1" dirty="0">
                <a:solidFill>
                  <a:srgbClr val="002060"/>
                </a:solidFill>
              </a:rPr>
              <a:t>Contato: </a:t>
            </a:r>
            <a:r>
              <a:rPr lang="pt-BR" sz="1600" b="1" dirty="0" smtClean="0">
                <a:solidFill>
                  <a:srgbClr val="002060"/>
                </a:solidFill>
              </a:rPr>
              <a:t>s.ss.rc@hotmail.com</a:t>
            </a:r>
            <a:endParaRPr lang="pt-BR" sz="1600" b="1" dirty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600" b="1" dirty="0">
                <a:solidFill>
                  <a:srgbClr val="002060"/>
                </a:solidFill>
              </a:rPr>
              <a:t>Lattes</a:t>
            </a:r>
            <a:r>
              <a:rPr lang="pt-BR" sz="1600" b="1" dirty="0" smtClean="0">
                <a:solidFill>
                  <a:srgbClr val="002060"/>
                </a:solidFill>
              </a:rPr>
              <a:t>: </a:t>
            </a:r>
            <a:r>
              <a:rPr lang="pt-BR" sz="1600" dirty="0"/>
              <a:t> http://lattes.cnpq.br/6029165572065318</a:t>
            </a:r>
            <a:endParaRPr lang="pt-BR" sz="1600" dirty="0">
              <a:solidFill>
                <a:srgbClr val="002060"/>
              </a:solidFill>
            </a:endParaRPr>
          </a:p>
          <a:p>
            <a:pPr algn="just">
              <a:lnSpc>
                <a:spcPct val="150000"/>
              </a:lnSpc>
            </a:pPr>
            <a:endParaRPr lang="pt-BR" sz="1600" b="1" dirty="0">
              <a:solidFill>
                <a:srgbClr val="002060"/>
              </a:solidFill>
            </a:endParaRPr>
          </a:p>
        </p:txBody>
      </p:sp>
      <p:pic>
        <p:nvPicPr>
          <p:cNvPr id="4" name="Imagem 3" descr="http://www.jornaldaparaiba.com.br/polemicapb/site/wp-content/uploads/2013/02/foto12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1210" y="4728572"/>
            <a:ext cx="2238375" cy="4775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34853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http://www.jornaldaparaiba.com.br/polemicapb/site/wp-content/uploads/2013/02/foto12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1526" y="5849034"/>
            <a:ext cx="2238375" cy="47752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aixaDeTexto 2"/>
          <p:cNvSpPr txBox="1"/>
          <p:nvPr/>
        </p:nvSpPr>
        <p:spPr>
          <a:xfrm>
            <a:off x="576776" y="548639"/>
            <a:ext cx="1104313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b="1" dirty="0" err="1" smtClean="0">
                <a:solidFill>
                  <a:srgbClr val="002060"/>
                </a:solidFill>
              </a:rPr>
              <a:t>Águida</a:t>
            </a:r>
            <a:r>
              <a:rPr lang="pt-BR" sz="2200" b="1" dirty="0" smtClean="0">
                <a:solidFill>
                  <a:srgbClr val="002060"/>
                </a:solidFill>
              </a:rPr>
              <a:t> Cristina dos Santos Almeida</a:t>
            </a:r>
          </a:p>
          <a:p>
            <a:pPr marL="342900" indent="-342900" algn="just">
              <a:buFont typeface="+mj-lt"/>
              <a:buAutoNum type="arabicPeriod"/>
            </a:pPr>
            <a:endParaRPr lang="pt-BR" sz="2200" b="1" dirty="0" smtClean="0">
              <a:solidFill>
                <a:srgbClr val="00206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1600" b="1" dirty="0" smtClean="0">
                <a:solidFill>
                  <a:srgbClr val="002060"/>
                </a:solidFill>
              </a:rPr>
              <a:t>Graduação:</a:t>
            </a:r>
            <a:r>
              <a:rPr lang="pt-BR" sz="1600" dirty="0" smtClean="0">
                <a:solidFill>
                  <a:srgbClr val="002060"/>
                </a:solidFill>
              </a:rPr>
              <a:t> Universidade Federal da Paraíba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600" b="1" dirty="0" smtClean="0">
                <a:solidFill>
                  <a:srgbClr val="002060"/>
                </a:solidFill>
              </a:rPr>
              <a:t>Mestrado:</a:t>
            </a:r>
            <a:r>
              <a:rPr lang="pt-BR" sz="1600" dirty="0" smtClean="0">
                <a:solidFill>
                  <a:srgbClr val="002060"/>
                </a:solidFill>
              </a:rPr>
              <a:t> Universidade Federal da Paraíba (Economia do Trabalho)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600" b="1" dirty="0" smtClean="0">
                <a:solidFill>
                  <a:srgbClr val="002060"/>
                </a:solidFill>
              </a:rPr>
              <a:t>Doutorado:</a:t>
            </a:r>
            <a:r>
              <a:rPr lang="pt-BR" sz="1600" dirty="0" smtClean="0">
                <a:solidFill>
                  <a:srgbClr val="002060"/>
                </a:solidFill>
              </a:rPr>
              <a:t> Universidade Federal do Rio de Janeiro (Desenvolvimento Social e Econômico )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600" b="1" dirty="0" smtClean="0">
                <a:solidFill>
                  <a:srgbClr val="002060"/>
                </a:solidFill>
              </a:rPr>
              <a:t>Áreas de pesquisa: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600" dirty="0" smtClean="0">
                <a:solidFill>
                  <a:srgbClr val="002060"/>
                </a:solidFill>
              </a:rPr>
              <a:t>Economia Brasileira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600" dirty="0" smtClean="0">
                <a:solidFill>
                  <a:srgbClr val="002060"/>
                </a:solidFill>
              </a:rPr>
              <a:t>Economia Política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600" dirty="0" smtClean="0">
                <a:solidFill>
                  <a:srgbClr val="002060"/>
                </a:solidFill>
              </a:rPr>
              <a:t>Economia Monetária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600" dirty="0" smtClean="0">
                <a:solidFill>
                  <a:srgbClr val="002060"/>
                </a:solidFill>
              </a:rPr>
              <a:t>Economia do Trabalho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600" dirty="0" smtClean="0">
                <a:solidFill>
                  <a:srgbClr val="002060"/>
                </a:solidFill>
              </a:rPr>
              <a:t>Macroeconomia (teoria e conjuntura econômica)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>
                <a:solidFill>
                  <a:srgbClr val="002060"/>
                </a:solidFill>
              </a:rPr>
              <a:t>Contato: </a:t>
            </a:r>
            <a:r>
              <a:rPr lang="pt-BR" sz="2000" b="1" dirty="0" smtClean="0">
                <a:solidFill>
                  <a:srgbClr val="002060"/>
                </a:solidFill>
              </a:rPr>
              <a:t>aguidasantosalmeida@gmail.com</a:t>
            </a:r>
            <a:endParaRPr lang="pt-BR" sz="2000" b="1" dirty="0" smtClean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002060"/>
                </a:solidFill>
              </a:rPr>
              <a:t>Lattes: </a:t>
            </a:r>
            <a:r>
              <a:rPr lang="pt-BR" sz="2000" dirty="0"/>
              <a:t>http://lattes.cnpq.br/4462005768421184</a:t>
            </a:r>
            <a:endParaRPr lang="pt-BR" sz="2000" b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003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http://www.jornaldaparaiba.com.br/polemicapb/site/wp-content/uploads/2013/02/foto12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1526" y="5849034"/>
            <a:ext cx="2238375" cy="47752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aixaDeTexto 2"/>
          <p:cNvSpPr txBox="1"/>
          <p:nvPr/>
        </p:nvSpPr>
        <p:spPr>
          <a:xfrm>
            <a:off x="576776" y="548639"/>
            <a:ext cx="11043138" cy="65402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b="1" dirty="0" err="1" smtClean="0">
                <a:solidFill>
                  <a:srgbClr val="002060"/>
                </a:solidFill>
              </a:rPr>
              <a:t>Alunilda</a:t>
            </a:r>
            <a:r>
              <a:rPr lang="pt-BR" sz="2200" b="1" dirty="0" smtClean="0">
                <a:solidFill>
                  <a:srgbClr val="002060"/>
                </a:solidFill>
              </a:rPr>
              <a:t> </a:t>
            </a:r>
            <a:r>
              <a:rPr lang="pt-BR" sz="2200" b="1" dirty="0" err="1" smtClean="0">
                <a:solidFill>
                  <a:srgbClr val="002060"/>
                </a:solidFill>
              </a:rPr>
              <a:t>Janúncio</a:t>
            </a:r>
            <a:r>
              <a:rPr lang="pt-BR" sz="2200" b="1" dirty="0" smtClean="0">
                <a:solidFill>
                  <a:srgbClr val="002060"/>
                </a:solidFill>
              </a:rPr>
              <a:t> de Oliveira</a:t>
            </a:r>
          </a:p>
          <a:p>
            <a:pPr marL="342900" indent="-342900" algn="just">
              <a:buFont typeface="+mj-lt"/>
              <a:buAutoNum type="arabicPeriod"/>
            </a:pPr>
            <a:endParaRPr lang="pt-BR" sz="2200" b="1" dirty="0" smtClean="0">
              <a:solidFill>
                <a:srgbClr val="00206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b="1" dirty="0" smtClean="0">
                <a:solidFill>
                  <a:srgbClr val="002060"/>
                </a:solidFill>
              </a:rPr>
              <a:t>Graduação:</a:t>
            </a:r>
            <a:r>
              <a:rPr lang="pt-BR" dirty="0" smtClean="0">
                <a:solidFill>
                  <a:srgbClr val="002060"/>
                </a:solidFill>
              </a:rPr>
              <a:t> Universidade Federal da Paraíba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b="1" dirty="0" smtClean="0">
                <a:solidFill>
                  <a:srgbClr val="002060"/>
                </a:solidFill>
              </a:rPr>
              <a:t>Mestrado:</a:t>
            </a:r>
            <a:r>
              <a:rPr lang="pt-BR" dirty="0" smtClean="0">
                <a:solidFill>
                  <a:srgbClr val="002060"/>
                </a:solidFill>
              </a:rPr>
              <a:t> Universidade Federal da Paraíba (Economia Rural)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b="1" dirty="0" smtClean="0">
                <a:solidFill>
                  <a:srgbClr val="002060"/>
                </a:solidFill>
              </a:rPr>
              <a:t>Doutorado:</a:t>
            </a:r>
            <a:r>
              <a:rPr lang="pt-BR" dirty="0" smtClean="0">
                <a:solidFill>
                  <a:srgbClr val="002060"/>
                </a:solidFill>
              </a:rPr>
              <a:t> Universidade Federal </a:t>
            </a:r>
            <a:r>
              <a:rPr lang="pt-BR" dirty="0" smtClean="0">
                <a:solidFill>
                  <a:srgbClr val="002060"/>
                </a:solidFill>
              </a:rPr>
              <a:t>de Campina Grande (</a:t>
            </a:r>
            <a:r>
              <a:rPr lang="pt-BR" dirty="0" smtClean="0">
                <a:solidFill>
                  <a:srgbClr val="002060"/>
                </a:solidFill>
              </a:rPr>
              <a:t>Recursos Naturais)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b="1" dirty="0" smtClean="0">
                <a:solidFill>
                  <a:srgbClr val="002060"/>
                </a:solidFill>
              </a:rPr>
              <a:t>Áreas de pesquisa: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Agricultura e meio ambiente</a:t>
            </a:r>
            <a:endParaRPr lang="pt-BR" b="1" dirty="0" smtClean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Economia e Meio Ambiente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Economia do Trabalho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Economia Solidária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Economia do Nordeste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Desenvolvimento </a:t>
            </a:r>
            <a:r>
              <a:rPr lang="pt-BR" dirty="0" smtClean="0">
                <a:solidFill>
                  <a:srgbClr val="002060"/>
                </a:solidFill>
              </a:rPr>
              <a:t>local/territorial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rgbClr val="002060"/>
                </a:solidFill>
              </a:rPr>
              <a:t>Contato: </a:t>
            </a:r>
            <a:r>
              <a:rPr lang="pt-BR" b="1" dirty="0" smtClean="0">
                <a:solidFill>
                  <a:srgbClr val="002060"/>
                </a:solidFill>
              </a:rPr>
              <a:t>alunildajanuncio@hotmail.com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b="1" dirty="0" smtClean="0">
                <a:solidFill>
                  <a:srgbClr val="002060"/>
                </a:solidFill>
              </a:rPr>
              <a:t>Lattes: </a:t>
            </a:r>
            <a:r>
              <a:rPr lang="pt-BR" dirty="0"/>
              <a:t>http://lattes.cnpq.br/1194517192582177</a:t>
            </a:r>
            <a:endParaRPr lang="pt-BR" b="1" dirty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ü"/>
            </a:pPr>
            <a:endParaRPr lang="pt-BR" dirty="0" smtClean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ü"/>
            </a:pPr>
            <a:endParaRPr lang="pt-BR" sz="2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3067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http://www.jornaldaparaiba.com.br/polemicapb/site/wp-content/uploads/2013/02/foto12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1526" y="5849034"/>
            <a:ext cx="2238375" cy="47752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aixaDeTexto 3"/>
          <p:cNvSpPr txBox="1"/>
          <p:nvPr/>
        </p:nvSpPr>
        <p:spPr>
          <a:xfrm>
            <a:off x="576776" y="548639"/>
            <a:ext cx="11043138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b="1" dirty="0" smtClean="0">
                <a:solidFill>
                  <a:srgbClr val="002060"/>
                </a:solidFill>
              </a:rPr>
              <a:t>Carlos Alberto da Silva</a:t>
            </a:r>
          </a:p>
          <a:p>
            <a:pPr marL="342900" indent="-342900" algn="just">
              <a:buFont typeface="+mj-lt"/>
              <a:buAutoNum type="arabicPeriod"/>
            </a:pPr>
            <a:endParaRPr lang="pt-BR" sz="2200" b="1" dirty="0" smtClean="0">
              <a:solidFill>
                <a:srgbClr val="00206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1400" b="1" dirty="0" smtClean="0">
                <a:solidFill>
                  <a:srgbClr val="002060"/>
                </a:solidFill>
              </a:rPr>
              <a:t>Graduação:</a:t>
            </a:r>
            <a:r>
              <a:rPr lang="pt-BR" sz="1400" dirty="0" smtClean="0">
                <a:solidFill>
                  <a:srgbClr val="002060"/>
                </a:solidFill>
              </a:rPr>
              <a:t> Universidade Federal da Paraíba (Matemática)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400" b="1" dirty="0" smtClean="0">
                <a:solidFill>
                  <a:srgbClr val="002060"/>
                </a:solidFill>
              </a:rPr>
              <a:t>Mestrado:</a:t>
            </a:r>
            <a:r>
              <a:rPr lang="pt-BR" sz="1400" dirty="0" smtClean="0">
                <a:solidFill>
                  <a:srgbClr val="002060"/>
                </a:solidFill>
              </a:rPr>
              <a:t> Universidade Federal da Paraíba (Economia Industrial)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400" b="1" dirty="0" smtClean="0">
                <a:solidFill>
                  <a:srgbClr val="002060"/>
                </a:solidFill>
              </a:rPr>
              <a:t>Doutorado:</a:t>
            </a:r>
            <a:r>
              <a:rPr lang="pt-BR" sz="1400" dirty="0" smtClean="0">
                <a:solidFill>
                  <a:srgbClr val="002060"/>
                </a:solidFill>
              </a:rPr>
              <a:t> Universidade Federal de Pernambuco (Engenharia da Produção)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400" b="1" dirty="0" smtClean="0">
                <a:solidFill>
                  <a:srgbClr val="002060"/>
                </a:solidFill>
              </a:rPr>
              <a:t>Áreas de pesquisa: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400" dirty="0" smtClean="0">
                <a:solidFill>
                  <a:srgbClr val="002060"/>
                </a:solidFill>
              </a:rPr>
              <a:t> Modelagem Matemática e Estocástica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400" dirty="0" smtClean="0">
                <a:solidFill>
                  <a:srgbClr val="002060"/>
                </a:solidFill>
              </a:rPr>
              <a:t> Economia e Gestão da Inovação e da Tecnologia nas Micros e Pequenas Empresas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400" dirty="0" smtClean="0">
                <a:solidFill>
                  <a:srgbClr val="002060"/>
                </a:solidFill>
              </a:rPr>
              <a:t>Ciência, Tecnologia e Desenvolvimento Regional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400" dirty="0" smtClean="0">
                <a:solidFill>
                  <a:srgbClr val="002060"/>
                </a:solidFill>
              </a:rPr>
              <a:t>Empreendedorismo de Base Tecnológica e Desenvolvimento Regional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400" dirty="0" smtClean="0">
                <a:solidFill>
                  <a:srgbClr val="002060"/>
                </a:solidFill>
              </a:rPr>
              <a:t>Propriedade Intelectual: Prospecção, Valoração e Transferência Tecnológica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400" dirty="0" err="1" smtClean="0">
                <a:solidFill>
                  <a:srgbClr val="002060"/>
                </a:solidFill>
              </a:rPr>
              <a:t>APL’s</a:t>
            </a:r>
            <a:r>
              <a:rPr lang="pt-BR" sz="1400" dirty="0" smtClean="0">
                <a:solidFill>
                  <a:srgbClr val="002060"/>
                </a:solidFill>
              </a:rPr>
              <a:t> Tecnológicos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400" dirty="0" smtClean="0">
                <a:solidFill>
                  <a:srgbClr val="002060"/>
                </a:solidFill>
              </a:rPr>
              <a:t>Colaboração Universidade-Empresa-Governo </a:t>
            </a:r>
            <a:endParaRPr lang="pt-BR" sz="1400" dirty="0" smtClean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400" b="1" dirty="0">
                <a:solidFill>
                  <a:srgbClr val="002060"/>
                </a:solidFill>
              </a:rPr>
              <a:t>Contato: </a:t>
            </a:r>
            <a:r>
              <a:rPr lang="pt-BR" sz="1400" b="1" dirty="0" smtClean="0">
                <a:solidFill>
                  <a:srgbClr val="002060"/>
                </a:solidFill>
              </a:rPr>
              <a:t>carlosalberto.ufcg@gmail.com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400" b="1" dirty="0" smtClean="0">
                <a:solidFill>
                  <a:srgbClr val="002060"/>
                </a:solidFill>
              </a:rPr>
              <a:t>Lattes: </a:t>
            </a:r>
            <a:r>
              <a:rPr lang="pt-BR" sz="1400" dirty="0"/>
              <a:t>http://lattes.cnpq.br/0120691639861600</a:t>
            </a:r>
            <a:endParaRPr lang="pt-BR" sz="1400" b="1" dirty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pt-BR" sz="1400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683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http://www.jornaldaparaiba.com.br/polemicapb/site/wp-content/uploads/2013/02/foto12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1526" y="5849034"/>
            <a:ext cx="2238375" cy="47752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aixaDeTexto 2"/>
          <p:cNvSpPr txBox="1"/>
          <p:nvPr/>
        </p:nvSpPr>
        <p:spPr>
          <a:xfrm>
            <a:off x="576776" y="548639"/>
            <a:ext cx="11043138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b="1" dirty="0" smtClean="0">
                <a:solidFill>
                  <a:srgbClr val="002060"/>
                </a:solidFill>
              </a:rPr>
              <a:t>Cláudia Nascimento de Queiroz</a:t>
            </a:r>
          </a:p>
          <a:p>
            <a:pPr marL="342900" indent="-342900" algn="just">
              <a:buFont typeface="+mj-lt"/>
              <a:buAutoNum type="arabicPeriod"/>
            </a:pPr>
            <a:endParaRPr lang="pt-BR" sz="2200" b="1" dirty="0" smtClean="0">
              <a:solidFill>
                <a:srgbClr val="00206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002060"/>
                </a:solidFill>
              </a:rPr>
              <a:t>Graduação:</a:t>
            </a:r>
            <a:r>
              <a:rPr lang="pt-BR" sz="2000" dirty="0" smtClean="0">
                <a:solidFill>
                  <a:srgbClr val="002060"/>
                </a:solidFill>
              </a:rPr>
              <a:t> Universidade Federal da Paraíba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002060"/>
                </a:solidFill>
              </a:rPr>
              <a:t>Mestrado:</a:t>
            </a:r>
            <a:r>
              <a:rPr lang="pt-BR" sz="2000" dirty="0" smtClean="0">
                <a:solidFill>
                  <a:srgbClr val="002060"/>
                </a:solidFill>
              </a:rPr>
              <a:t> Universidade Federal da Paraíba (Economia Rural)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002060"/>
                </a:solidFill>
              </a:rPr>
              <a:t>Doutorado:</a:t>
            </a:r>
            <a:r>
              <a:rPr lang="pt-BR" sz="2000" dirty="0" smtClean="0">
                <a:solidFill>
                  <a:srgbClr val="002060"/>
                </a:solidFill>
              </a:rPr>
              <a:t> Universidade Federal de Campina Grande (Recursos Naturais)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002060"/>
                </a:solidFill>
              </a:rPr>
              <a:t>Áreas de pesquisa: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Agricultura Sustentável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Economia do Meio Ambiente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Economia dos Recursos </a:t>
            </a:r>
            <a:r>
              <a:rPr lang="pt-BR" dirty="0" smtClean="0">
                <a:solidFill>
                  <a:srgbClr val="002060"/>
                </a:solidFill>
              </a:rPr>
              <a:t>Naturais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rgbClr val="002060"/>
                </a:solidFill>
              </a:rPr>
              <a:t>Contato: </a:t>
            </a:r>
            <a:r>
              <a:rPr lang="pt-BR" b="1" dirty="0" smtClean="0">
                <a:solidFill>
                  <a:srgbClr val="002060"/>
                </a:solidFill>
              </a:rPr>
              <a:t>cnqueiroz@hotmail.com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b="1" dirty="0" smtClean="0">
                <a:solidFill>
                  <a:srgbClr val="002060"/>
                </a:solidFill>
              </a:rPr>
              <a:t>Lattes: </a:t>
            </a:r>
            <a:r>
              <a:rPr lang="pt-BR" dirty="0"/>
              <a:t>http://lattes.cnpq.br/5441812763024388</a:t>
            </a:r>
            <a:endParaRPr lang="pt-BR" b="1" dirty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pt-BR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674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http://www.jornaldaparaiba.com.br/polemicapb/site/wp-content/uploads/2013/02/foto12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1526" y="5849034"/>
            <a:ext cx="2238375" cy="47752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aixaDeTexto 2"/>
          <p:cNvSpPr txBox="1"/>
          <p:nvPr/>
        </p:nvSpPr>
        <p:spPr>
          <a:xfrm>
            <a:off x="576776" y="548639"/>
            <a:ext cx="11043138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b="1" dirty="0" smtClean="0">
                <a:solidFill>
                  <a:srgbClr val="002060"/>
                </a:solidFill>
              </a:rPr>
              <a:t>Diego Mendes Lyra</a:t>
            </a:r>
          </a:p>
          <a:p>
            <a:pPr marL="342900" indent="-342900" algn="just">
              <a:buFont typeface="+mj-lt"/>
              <a:buAutoNum type="arabicPeriod"/>
            </a:pPr>
            <a:endParaRPr lang="pt-BR" sz="2200" b="1" dirty="0" smtClean="0">
              <a:solidFill>
                <a:srgbClr val="00206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002060"/>
                </a:solidFill>
              </a:rPr>
              <a:t>Graduação:</a:t>
            </a:r>
            <a:r>
              <a:rPr lang="pt-BR" sz="2000" dirty="0" smtClean="0">
                <a:solidFill>
                  <a:srgbClr val="002060"/>
                </a:solidFill>
              </a:rPr>
              <a:t> Universidade Federal da Paraíba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002060"/>
                </a:solidFill>
              </a:rPr>
              <a:t>Mestrado:</a:t>
            </a:r>
            <a:r>
              <a:rPr lang="pt-BR" sz="2000" dirty="0" smtClean="0">
                <a:solidFill>
                  <a:srgbClr val="002060"/>
                </a:solidFill>
              </a:rPr>
              <a:t> Universidade Federal da Paraíba (Economia do Trabalho)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002060"/>
                </a:solidFill>
              </a:rPr>
              <a:t>Áreas de pesquisa: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Economia Brasileira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Economia Política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Economia do Trabalho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Economia Regional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Desenvolvimento Econômico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rgbClr val="002060"/>
                </a:solidFill>
              </a:rPr>
              <a:t>Contato: </a:t>
            </a:r>
            <a:r>
              <a:rPr lang="pt-BR" b="1" dirty="0" smtClean="0">
                <a:solidFill>
                  <a:srgbClr val="002060"/>
                </a:solidFill>
              </a:rPr>
              <a:t>dmlyra@hotmail.com</a:t>
            </a:r>
            <a:endParaRPr lang="pt-BR" b="1" dirty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b="1" dirty="0" smtClean="0">
                <a:solidFill>
                  <a:srgbClr val="002060"/>
                </a:solidFill>
              </a:rPr>
              <a:t>Lattes: </a:t>
            </a:r>
            <a:r>
              <a:rPr lang="pt-BR" dirty="0" smtClean="0"/>
              <a:t>http</a:t>
            </a:r>
            <a:r>
              <a:rPr lang="pt-BR" dirty="0"/>
              <a:t>://lattes.cnpq.br/9657142347568753</a:t>
            </a:r>
            <a:endParaRPr lang="pt-BR" dirty="0" smtClean="0">
              <a:solidFill>
                <a:srgbClr val="002060"/>
              </a:solidFill>
            </a:endParaRPr>
          </a:p>
          <a:p>
            <a:pPr algn="just">
              <a:lnSpc>
                <a:spcPct val="150000"/>
              </a:lnSpc>
            </a:pPr>
            <a:endParaRPr lang="pt-BR" sz="2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326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http://www.jornaldaparaiba.com.br/polemicapb/site/wp-content/uploads/2013/02/foto12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1526" y="5849034"/>
            <a:ext cx="2238375" cy="47752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aixaDeTexto 2"/>
          <p:cNvSpPr txBox="1"/>
          <p:nvPr/>
        </p:nvSpPr>
        <p:spPr>
          <a:xfrm>
            <a:off x="576776" y="548639"/>
            <a:ext cx="11043138" cy="54630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b="1" dirty="0" smtClean="0">
                <a:solidFill>
                  <a:srgbClr val="002060"/>
                </a:solidFill>
              </a:rPr>
              <a:t>Érico Alberto de Albuquerque Miranda</a:t>
            </a:r>
          </a:p>
          <a:p>
            <a:pPr marL="342900" indent="-342900" algn="just">
              <a:buFont typeface="+mj-lt"/>
              <a:buAutoNum type="arabicPeriod"/>
            </a:pPr>
            <a:endParaRPr lang="pt-BR" sz="2200" b="1" dirty="0" smtClean="0">
              <a:solidFill>
                <a:srgbClr val="00206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002060"/>
                </a:solidFill>
              </a:rPr>
              <a:t>Graduação:</a:t>
            </a:r>
            <a:r>
              <a:rPr lang="pt-BR" sz="2000" dirty="0" smtClean="0">
                <a:solidFill>
                  <a:srgbClr val="002060"/>
                </a:solidFill>
              </a:rPr>
              <a:t> Universidade Federal da Paraíba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002060"/>
                </a:solidFill>
              </a:rPr>
              <a:t>Mestrado:</a:t>
            </a:r>
            <a:r>
              <a:rPr lang="pt-BR" sz="2000" dirty="0" smtClean="0">
                <a:solidFill>
                  <a:srgbClr val="002060"/>
                </a:solidFill>
              </a:rPr>
              <a:t> Universidade Federal da Paraíba (Economia Rural)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002060"/>
                </a:solidFill>
              </a:rPr>
              <a:t>Doutorado:</a:t>
            </a:r>
            <a:r>
              <a:rPr lang="pt-BR" sz="2000" dirty="0" smtClean="0">
                <a:solidFill>
                  <a:srgbClr val="002060"/>
                </a:solidFill>
              </a:rPr>
              <a:t> Universidade Federal de Pernambuco (Economia)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002060"/>
                </a:solidFill>
              </a:rPr>
              <a:t>Áreas de pesquisa: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Economia Agrícola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Economia Solidária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Inovações Tecnológicas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Macroeconomia/Conjuntura </a:t>
            </a:r>
            <a:r>
              <a:rPr lang="pt-BR" dirty="0" smtClean="0">
                <a:solidFill>
                  <a:srgbClr val="002060"/>
                </a:solidFill>
              </a:rPr>
              <a:t>Econômica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rgbClr val="002060"/>
                </a:solidFill>
              </a:rPr>
              <a:t>Contato: </a:t>
            </a:r>
            <a:r>
              <a:rPr lang="pt-BR" b="1" dirty="0" smtClean="0">
                <a:solidFill>
                  <a:srgbClr val="002060"/>
                </a:solidFill>
              </a:rPr>
              <a:t>mirandapb@uol.com.br</a:t>
            </a:r>
            <a:endParaRPr lang="pt-BR" b="1" dirty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rgbClr val="002060"/>
                </a:solidFill>
              </a:rPr>
              <a:t>Lattes: </a:t>
            </a:r>
            <a:r>
              <a:rPr lang="pt-BR" dirty="0"/>
              <a:t>http://lattes.cnpq.br/8712440066631406</a:t>
            </a:r>
            <a:endParaRPr lang="pt-BR" dirty="0" smtClean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pt-BR" sz="2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66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http://www.jornaldaparaiba.com.br/polemicapb/site/wp-content/uploads/2013/02/foto12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1526" y="5849034"/>
            <a:ext cx="2238375" cy="47752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aixaDeTexto 2"/>
          <p:cNvSpPr txBox="1"/>
          <p:nvPr/>
        </p:nvSpPr>
        <p:spPr>
          <a:xfrm>
            <a:off x="576776" y="548639"/>
            <a:ext cx="11043138" cy="58323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b="1" dirty="0" smtClean="0">
                <a:solidFill>
                  <a:srgbClr val="002060"/>
                </a:solidFill>
              </a:rPr>
              <a:t>Isabel Lausanne </a:t>
            </a:r>
            <a:r>
              <a:rPr lang="pt-BR" sz="2200" b="1" dirty="0" err="1" smtClean="0">
                <a:solidFill>
                  <a:srgbClr val="002060"/>
                </a:solidFill>
              </a:rPr>
              <a:t>Fontgalland</a:t>
            </a:r>
            <a:endParaRPr lang="pt-BR" sz="2200" b="1" dirty="0" smtClean="0">
              <a:solidFill>
                <a:srgbClr val="002060"/>
              </a:solidFill>
            </a:endParaRPr>
          </a:p>
          <a:p>
            <a:pPr marL="342900" indent="-342900" algn="just">
              <a:buFont typeface="+mj-lt"/>
              <a:buAutoNum type="arabicPeriod"/>
            </a:pPr>
            <a:endParaRPr lang="pt-BR" sz="2200" b="1" dirty="0" smtClean="0">
              <a:solidFill>
                <a:srgbClr val="00206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002060"/>
                </a:solidFill>
              </a:rPr>
              <a:t>Graduação:</a:t>
            </a:r>
            <a:r>
              <a:rPr lang="pt-BR" sz="2000" dirty="0" smtClean="0">
                <a:solidFill>
                  <a:srgbClr val="002060"/>
                </a:solidFill>
              </a:rPr>
              <a:t> Universidade Federal do Ceará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002060"/>
                </a:solidFill>
              </a:rPr>
              <a:t>Mestrado:</a:t>
            </a:r>
            <a:r>
              <a:rPr lang="pt-BR" sz="2000" dirty="0" smtClean="0">
                <a:solidFill>
                  <a:srgbClr val="002060"/>
                </a:solidFill>
              </a:rPr>
              <a:t> Universidade Federal da Paraíba (Economia Rural)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002060"/>
                </a:solidFill>
              </a:rPr>
              <a:t>Doutorado:</a:t>
            </a:r>
            <a:r>
              <a:rPr lang="pt-BR" sz="2000" dirty="0" smtClean="0">
                <a:solidFill>
                  <a:srgbClr val="002060"/>
                </a:solidFill>
              </a:rPr>
              <a:t> </a:t>
            </a:r>
            <a:r>
              <a:rPr lang="pt-BR" sz="2000" dirty="0" err="1">
                <a:solidFill>
                  <a:srgbClr val="002060"/>
                </a:solidFill>
              </a:rPr>
              <a:t>Université</a:t>
            </a:r>
            <a:r>
              <a:rPr lang="pt-BR" sz="2000" dirty="0">
                <a:solidFill>
                  <a:srgbClr val="002060"/>
                </a:solidFill>
              </a:rPr>
              <a:t> de </a:t>
            </a:r>
            <a:r>
              <a:rPr lang="pt-BR" sz="2000" dirty="0" err="1">
                <a:solidFill>
                  <a:srgbClr val="002060"/>
                </a:solidFill>
              </a:rPr>
              <a:t>Sciences</a:t>
            </a:r>
            <a:r>
              <a:rPr lang="pt-BR" sz="2000" dirty="0">
                <a:solidFill>
                  <a:srgbClr val="002060"/>
                </a:solidFill>
              </a:rPr>
              <a:t> </a:t>
            </a:r>
            <a:r>
              <a:rPr lang="pt-BR" sz="2000" dirty="0" err="1">
                <a:solidFill>
                  <a:srgbClr val="002060"/>
                </a:solidFill>
              </a:rPr>
              <a:t>Sociales</a:t>
            </a:r>
            <a:r>
              <a:rPr lang="pt-BR" sz="2000" dirty="0">
                <a:solidFill>
                  <a:srgbClr val="002060"/>
                </a:solidFill>
              </a:rPr>
              <a:t> de </a:t>
            </a:r>
            <a:r>
              <a:rPr lang="pt-BR" sz="2000" dirty="0" smtClean="0">
                <a:solidFill>
                  <a:srgbClr val="002060"/>
                </a:solidFill>
              </a:rPr>
              <a:t>Toulouse (Economia Industrial) </a:t>
            </a:r>
            <a:endParaRPr lang="pt-BR" sz="2000" b="1" dirty="0" smtClean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002060"/>
                </a:solidFill>
              </a:rPr>
              <a:t>Pós-Doutorado: </a:t>
            </a:r>
            <a:r>
              <a:rPr lang="pt-BR" sz="2000" dirty="0">
                <a:solidFill>
                  <a:srgbClr val="002060"/>
                </a:solidFill>
              </a:rPr>
              <a:t>Ohio </a:t>
            </a:r>
            <a:r>
              <a:rPr lang="pt-BR" sz="2000" dirty="0" err="1">
                <a:solidFill>
                  <a:srgbClr val="002060"/>
                </a:solidFill>
              </a:rPr>
              <a:t>University</a:t>
            </a:r>
            <a:endParaRPr lang="pt-BR" sz="2000" b="1" dirty="0" smtClean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002060"/>
                </a:solidFill>
              </a:rPr>
              <a:t>Áreas de pesquisa: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Economia do Trabalho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Economia Industrial (Empresa)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Microeconomia (Empresa)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Crescimento Econômico (Empresa</a:t>
            </a:r>
            <a:r>
              <a:rPr lang="pt-BR" dirty="0" smtClean="0">
                <a:solidFill>
                  <a:srgbClr val="002060"/>
                </a:solidFill>
              </a:rPr>
              <a:t>)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rgbClr val="002060"/>
                </a:solidFill>
              </a:rPr>
              <a:t>Contato: </a:t>
            </a:r>
            <a:r>
              <a:rPr lang="pt-BR" b="1" dirty="0" smtClean="0">
                <a:solidFill>
                  <a:srgbClr val="002060"/>
                </a:solidFill>
                <a:hlinkClick r:id="rId3"/>
              </a:rPr>
              <a:t>lausannef@yahoo.fr</a:t>
            </a:r>
            <a:endParaRPr lang="pt-BR" b="1" dirty="0" smtClean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b="1" dirty="0" smtClean="0">
                <a:solidFill>
                  <a:srgbClr val="002060"/>
                </a:solidFill>
              </a:rPr>
              <a:t>Lattes: </a:t>
            </a:r>
            <a:r>
              <a:rPr lang="pt-BR" dirty="0"/>
              <a:t>http://lattes.cnpq.br/3447455428798868</a:t>
            </a:r>
            <a:endParaRPr lang="pt-BR" dirty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pt-BR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4576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76776" y="548639"/>
            <a:ext cx="11043138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b="1" dirty="0" smtClean="0">
                <a:solidFill>
                  <a:srgbClr val="002060"/>
                </a:solidFill>
              </a:rPr>
              <a:t>Jean dos Santos Nascimento</a:t>
            </a:r>
          </a:p>
          <a:p>
            <a:pPr marL="342900" indent="-342900" algn="just">
              <a:buFont typeface="+mj-lt"/>
              <a:buAutoNum type="arabicPeriod"/>
            </a:pPr>
            <a:endParaRPr lang="pt-BR" sz="2200" b="1" dirty="0" smtClean="0">
              <a:solidFill>
                <a:srgbClr val="00206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002060"/>
                </a:solidFill>
              </a:rPr>
              <a:t>Graduação:</a:t>
            </a:r>
            <a:r>
              <a:rPr lang="pt-BR" sz="2000" dirty="0" smtClean="0">
                <a:solidFill>
                  <a:srgbClr val="002060"/>
                </a:solidFill>
              </a:rPr>
              <a:t> Universidade Federal da Paraíba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002060"/>
                </a:solidFill>
              </a:rPr>
              <a:t>Mestrado:</a:t>
            </a:r>
            <a:r>
              <a:rPr lang="pt-BR" sz="2000" dirty="0" smtClean="0">
                <a:solidFill>
                  <a:srgbClr val="002060"/>
                </a:solidFill>
              </a:rPr>
              <a:t> Universidade Federal da Paraíba (Economia)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002060"/>
                </a:solidFill>
              </a:rPr>
              <a:t>Doutorado:</a:t>
            </a:r>
            <a:r>
              <a:rPr lang="pt-BR" sz="2000" dirty="0" smtClean="0">
                <a:solidFill>
                  <a:srgbClr val="002060"/>
                </a:solidFill>
              </a:rPr>
              <a:t> Universidade Federal de Viçosa (Economia Aplicada)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b="1" dirty="0" smtClean="0">
                <a:solidFill>
                  <a:srgbClr val="002060"/>
                </a:solidFill>
              </a:rPr>
              <a:t>Áreas de pesquisa: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Análise de Insumo-Produto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Análise Micro e Macroeconômica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Desenvolvimento Regional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Finanças Públicas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</a:rPr>
              <a:t>Métodos Quantitativos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rgbClr val="002060"/>
                </a:solidFill>
              </a:rPr>
              <a:t>Contato: </a:t>
            </a:r>
            <a:r>
              <a:rPr lang="pt-BR" b="1" dirty="0" smtClean="0">
                <a:solidFill>
                  <a:srgbClr val="002060"/>
                </a:solidFill>
              </a:rPr>
              <a:t>jean.sn@gmail.com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b="1" dirty="0" smtClean="0">
                <a:solidFill>
                  <a:srgbClr val="002060"/>
                </a:solidFill>
              </a:rPr>
              <a:t>Lattes: </a:t>
            </a:r>
            <a:r>
              <a:rPr lang="pt-BR" dirty="0"/>
              <a:t>http://lattes.cnpq.br/2714760485634533</a:t>
            </a:r>
            <a:endParaRPr lang="pt-BR" dirty="0" smtClean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pt-BR" sz="2200" b="1" dirty="0">
              <a:solidFill>
                <a:srgbClr val="002060"/>
              </a:solidFill>
            </a:endParaRPr>
          </a:p>
        </p:txBody>
      </p:sp>
      <p:pic>
        <p:nvPicPr>
          <p:cNvPr id="3" name="Imagem 2" descr="http://www.jornaldaparaiba.com.br/polemicapb/site/wp-content/uploads/2013/02/foto12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1526" y="5849034"/>
            <a:ext cx="2238375" cy="4775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31087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1504</TotalTime>
  <Words>1072</Words>
  <Application>Microsoft Office PowerPoint</Application>
  <PresentationFormat>Widescreen</PresentationFormat>
  <Paragraphs>225</Paragraphs>
  <Slides>19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Vanessa Leite</dc:creator>
  <cp:lastModifiedBy>Usuário do Windows</cp:lastModifiedBy>
  <cp:revision>150</cp:revision>
  <dcterms:created xsi:type="dcterms:W3CDTF">2014-08-06T15:00:14Z</dcterms:created>
  <dcterms:modified xsi:type="dcterms:W3CDTF">2020-09-21T19:42:21Z</dcterms:modified>
</cp:coreProperties>
</file>